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69" r:id="rId4"/>
    <p:sldId id="261" r:id="rId5"/>
    <p:sldId id="258" r:id="rId6"/>
    <p:sldId id="259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7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3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731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78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120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60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9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9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9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0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2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DB0A-7304-4DFB-9E24-8C2CE261E331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0C4028-0619-4084-9BCD-161549E59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3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hatsapp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zoom.us/ru-ru/meeting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4614B-5755-4E77-907B-C146B7D2A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479" y="1815737"/>
            <a:ext cx="9098252" cy="2235096"/>
          </a:xfrm>
        </p:spPr>
        <p:txBody>
          <a:bodyPr/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ДИСТАНЦИОННОЕ</a:t>
            </a:r>
            <a:r>
              <a:rPr lang="ru-RU" dirty="0"/>
              <a:t>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ОБУЧЕНИЕ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9A94B6-32B3-4DD4-800C-CA0D66F19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2318137" y="5238206"/>
            <a:ext cx="6133532" cy="22206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5400" dirty="0">
              <a:latin typeface="Helvetica" panose="00000500000000000000" pitchFamily="50" charset="0"/>
              <a:ea typeface="Helvetica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Ярославские вузы перейдут на дистанционное обучение">
            <a:extLst>
              <a:ext uri="{FF2B5EF4-FFF2-40B4-BE49-F238E27FC236}">
                <a16:creationId xmlns:a16="http://schemas.microsoft.com/office/drawing/2014/main" id="{5A645C4A-8A78-4CC2-BAB8-A716C278C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770" y="704162"/>
            <a:ext cx="5583641" cy="418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D9FC674-4E4A-432C-818B-E9CFA5E79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3" y="5077249"/>
            <a:ext cx="8398276" cy="7359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Продуктивной работы!</a:t>
            </a:r>
          </a:p>
        </p:txBody>
      </p:sp>
    </p:spTree>
    <p:extLst>
      <p:ext uri="{BB962C8B-B14F-4D97-AF65-F5344CB8AC3E}">
        <p14:creationId xmlns:p14="http://schemas.microsoft.com/office/powerpoint/2010/main" val="38892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84" y="1250354"/>
            <a:ext cx="8097407" cy="7359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Что такое дистанционное обучение?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55" y="2064003"/>
            <a:ext cx="8813867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b="1" dirty="0">
                <a:latin typeface="Helvetica" panose="00000500000000000000" pitchFamily="50" charset="0"/>
                <a:ea typeface="Helvetica" panose="00000500000000000000" pitchFamily="50" charset="0"/>
              </a:rPr>
              <a:t>Дистанционное обучение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- это </a:t>
            </a:r>
            <a:r>
              <a:rPr lang="ru-RU" b="1" dirty="0">
                <a:latin typeface="Helvetica" panose="00000500000000000000" pitchFamily="50" charset="0"/>
                <a:ea typeface="Helvetica" panose="00000500000000000000" pitchFamily="50" charset="0"/>
              </a:rPr>
              <a:t>способ взаимодействия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 преподавателей с учениками на расстоянии, когда ребёнок общается с учителем по видеосвязи, делает задания онлайн или просто отправляет в электронном виде выполненные работы.</a:t>
            </a:r>
          </a:p>
          <a:p>
            <a:pPr marL="0" indent="0">
              <a:buNone/>
            </a:pP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b="1" dirty="0">
                <a:latin typeface="Helvetica" panose="00000500000000000000" pitchFamily="50" charset="0"/>
                <a:ea typeface="Helvetica" panose="00000500000000000000" pitchFamily="50" charset="0"/>
              </a:rPr>
              <a:t>Для дистанционного обучения как преподавателю, так и ученику требуется: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Наличие компьютера \ планшета \ телефона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Подключение к интернету</a:t>
            </a:r>
          </a:p>
        </p:txBody>
      </p:sp>
    </p:spTree>
    <p:extLst>
      <p:ext uri="{BB962C8B-B14F-4D97-AF65-F5344CB8AC3E}">
        <p14:creationId xmlns:p14="http://schemas.microsoft.com/office/powerpoint/2010/main" val="20660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052" y="1312611"/>
            <a:ext cx="8097407" cy="7359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Что такое видеоконференция?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23" y="2161657"/>
            <a:ext cx="8813867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b="1" dirty="0"/>
              <a:t>Видеоконференция</a:t>
            </a:r>
            <a:r>
              <a:rPr lang="ru-RU" dirty="0"/>
              <a:t> – это технология, которая обеспечивает двухстороннюю связь и способна обрабатывать, передавать и принимать интерактивную информацию в онлайн режиме. Она позволяет людям на расстоянии не только отчетливо видеть и слышать друг друга, но и передавать необходимую информацию и обмениваться данными.</a:t>
            </a:r>
          </a:p>
          <a:p>
            <a:pPr marL="0" indent="0" algn="ctr">
              <a:buNone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Иными словами – это видеозвонок с участием более двух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4516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82" y="1214843"/>
            <a:ext cx="8097407" cy="7359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Важно помнить!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400" y="2019615"/>
            <a:ext cx="8821773" cy="411485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ru-RU" b="1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b="1" u="sng" dirty="0">
                <a:solidFill>
                  <a:srgbClr val="FF0000"/>
                </a:solidFill>
                <a:latin typeface="Helvetica" panose="00000500000000000000" pitchFamily="50" charset="0"/>
                <a:ea typeface="Helvetica" panose="00000500000000000000" pitchFamily="50" charset="0"/>
              </a:rPr>
              <a:t>Дистанционное обучение – это не каникулы для ученика и не отпуск для </a:t>
            </a:r>
            <a:r>
              <a:rPr lang="ru-RU" b="1" u="sng" dirty="0" smtClean="0">
                <a:solidFill>
                  <a:srgbClr val="FF0000"/>
                </a:solidFill>
                <a:latin typeface="Helvetica" panose="00000500000000000000" pitchFamily="50" charset="0"/>
                <a:ea typeface="Helvetica" panose="00000500000000000000" pitchFamily="50" charset="0"/>
              </a:rPr>
              <a:t>педагога!</a:t>
            </a:r>
            <a:r>
              <a:rPr lang="ru-RU" u="sng" dirty="0" smtClean="0">
                <a:solidFill>
                  <a:srgbClr val="FF0000"/>
                </a:solidFill>
                <a:latin typeface="Helvetica" panose="00000500000000000000" pitchFamily="50" charset="0"/>
                <a:ea typeface="Helvetica" panose="00000500000000000000" pitchFamily="50" charset="0"/>
              </a:rPr>
              <a:t> </a:t>
            </a:r>
            <a:endParaRPr lang="ru-RU" u="sng" dirty="0">
              <a:solidFill>
                <a:srgbClr val="FF0000"/>
              </a:solidFill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Это процесс обучения отличный от привычного формата.</a:t>
            </a:r>
          </a:p>
          <a:p>
            <a:pPr marL="0" indent="0" algn="ctr">
              <a:buNone/>
            </a:pP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Все занятия должны проводиться согласно установленному расписанию!</a:t>
            </a:r>
          </a:p>
          <a:p>
            <a:pPr marL="0" indent="0" algn="ctr">
              <a:buNone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Занятия проводятся не «по возможности», а </a:t>
            </a: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в обязательном порядке.</a:t>
            </a: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endParaRPr lang="ru-RU" b="1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 </a:t>
            </a:r>
            <a:r>
              <a:rPr lang="ru-RU" b="1" dirty="0">
                <a:latin typeface="Helvetica" panose="00000500000000000000" pitchFamily="50" charset="0"/>
                <a:ea typeface="Helvetica" panose="00000500000000000000" pitchFamily="50" charset="0"/>
              </a:rPr>
              <a:t>на дистанционном обучении должен: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Вести занятия в рамках учебного графика;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Осуществлять взаимодействие с учениками и родителями;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Вести журнал посещаемости;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Задавать и осуществлять проверку домашнего задания;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Осуществлять текущую методическую работу.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4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46" y="1312611"/>
            <a:ext cx="8665577" cy="73599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Программы приложения и мессенджеры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97" y="1891382"/>
            <a:ext cx="8596668" cy="504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Helvetica" panose="00000500000000000000" pitchFamily="50" charset="0"/>
                <a:ea typeface="Helvetica" panose="00000500000000000000" pitchFamily="50" charset="0"/>
              </a:rPr>
              <a:t>Для дистанционного обучения нам помогут:</a:t>
            </a:r>
          </a:p>
        </p:txBody>
      </p:sp>
      <p:pic>
        <p:nvPicPr>
          <p:cNvPr id="1030" name="Picture 6" descr="Картинки по запросу &quot;вотсап&quot;">
            <a:hlinkClick r:id="rId2"/>
            <a:extLst>
              <a:ext uri="{FF2B5EF4-FFF2-40B4-BE49-F238E27FC236}">
                <a16:creationId xmlns:a16="http://schemas.microsoft.com/office/drawing/2014/main" id="{FF6A4E97-C057-4884-9B36-1F3006B2F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932" y="3174071"/>
            <a:ext cx="1702523" cy="170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&quot;зум приложение&quot;">
            <a:hlinkClick r:id="rId4"/>
            <a:extLst>
              <a:ext uri="{FF2B5EF4-FFF2-40B4-BE49-F238E27FC236}">
                <a16:creationId xmlns:a16="http://schemas.microsoft.com/office/drawing/2014/main" id="{414E9B0D-89A0-4779-B6E1-BC34C399B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669" y="3060473"/>
            <a:ext cx="1816121" cy="181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39602D66-6CC0-4C2C-9030-B25622370561}"/>
              </a:ext>
            </a:extLst>
          </p:cNvPr>
          <p:cNvSpPr txBox="1">
            <a:spLocks/>
          </p:cNvSpPr>
          <p:nvPr/>
        </p:nvSpPr>
        <p:spPr>
          <a:xfrm>
            <a:off x="595587" y="5545389"/>
            <a:ext cx="9741888" cy="88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8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356" y="1146068"/>
            <a:ext cx="3894666" cy="735998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С чего начать?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55" y="2120640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1. Определиться с </a:t>
            </a:r>
            <a:r>
              <a:rPr lang="ru-RU" dirty="0" err="1">
                <a:latin typeface="Helvetica" panose="00000500000000000000" pitchFamily="50" charset="0"/>
                <a:ea typeface="Helvetica" panose="00000500000000000000" pitchFamily="50" charset="0"/>
              </a:rPr>
              <a:t>мессенджером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, посредством которого будет осуществляться связь с учениками;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2. Осуществить настройку и проверку связи.                                              </a:t>
            </a: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Очень важно, чтобы все учащиеся имели возможность использовать выбранный мессенджер!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3. Составить план урока с учётом формата-онлайн, подготовить домашнее задание;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4. Определить с учениками время выхода на связь;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5. В назначенное время осуществить проверку связи;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6. Провести урок.</a:t>
            </a:r>
          </a:p>
          <a:p>
            <a:pPr marL="0" indent="0">
              <a:buNone/>
            </a:pP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22" y="1243722"/>
            <a:ext cx="8398276" cy="7359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Групповые занятия по теоретическим дисциплинам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26" y="2369215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Для групповых занятий по теоретическим дисциплинам </a:t>
            </a: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рекомендуется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 формат конференции.</a:t>
            </a:r>
          </a:p>
          <a:p>
            <a:pPr marL="0" indent="0" algn="ctr">
              <a:buNone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Урок ведётся в привычном формате. Ученики слушают </a:t>
            </a: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педагога,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выполняют поставленные задачи, обсуждают изученный материал. Преподаватель проводит лекцию, отслеживает правильность выполнения заданий, модерирует занятие.</a:t>
            </a:r>
          </a:p>
          <a:p>
            <a:pPr marL="0" indent="0" algn="ctr">
              <a:buNone/>
            </a:pP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Домашнее задание выполняется учениками и отправляется </a:t>
            </a: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педагогу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на проверку посредством электронной почты, мессенджеров в утвержденном с преподавателем формате (документ формата </a:t>
            </a:r>
            <a:r>
              <a:rPr lang="en-US" dirty="0">
                <a:latin typeface="Helvetica" panose="00000500000000000000" pitchFamily="50" charset="0"/>
                <a:ea typeface="Helvetica" panose="00000500000000000000" pitchFamily="50" charset="0"/>
              </a:rPr>
              <a:t>Word,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фото/скан тетради и др.)</a:t>
            </a:r>
          </a:p>
        </p:txBody>
      </p:sp>
    </p:spTree>
    <p:extLst>
      <p:ext uri="{BB962C8B-B14F-4D97-AF65-F5344CB8AC3E}">
        <p14:creationId xmlns:p14="http://schemas.microsoft.com/office/powerpoint/2010/main" val="15238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22" y="1401893"/>
            <a:ext cx="8398276" cy="7359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Групповые занятия по хореографии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26" y="236921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Для групповых занятий по хореографии </a:t>
            </a: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возможен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 формат конференции.</a:t>
            </a:r>
          </a:p>
          <a:p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демонстрирует ученикам технику исполнения движений на своём примере.                                                                                                         Заранее направляет видео-записи с упражнениями / танцевальными связками.</a:t>
            </a:r>
          </a:p>
          <a:p>
            <a:pPr marL="0" indent="0" algn="ctr">
              <a:buNone/>
            </a:pP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Может использоваться групповой чат в мессенджерах, в рамках которого </a:t>
            </a: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направляет видео-сообщения с исполнением упражнений/танцевальных связок</a:t>
            </a: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В качестве домашнего задания возможно самостоятельное изучение теоретических материалов. </a:t>
            </a:r>
          </a:p>
        </p:txBody>
      </p:sp>
    </p:spTree>
    <p:extLst>
      <p:ext uri="{BB962C8B-B14F-4D97-AF65-F5344CB8AC3E}">
        <p14:creationId xmlns:p14="http://schemas.microsoft.com/office/powerpoint/2010/main" val="23266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0E99-7864-4EF0-BEEB-4B6C9C469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726" y="709561"/>
            <a:ext cx="8398276" cy="15895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Групповые занятия </a:t>
            </a: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художественного отделения  и отделения декоративно-прикладное искусство </a:t>
            </a: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D683C-4320-4C3C-9814-DD3D5925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26" y="2466870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Для групповых занятий по рисунку, живописи и композиции </a:t>
            </a:r>
            <a:r>
              <a:rPr lang="ru-RU" b="1" u="sng" dirty="0">
                <a:latin typeface="Helvetica" panose="00000500000000000000" pitchFamily="50" charset="0"/>
                <a:ea typeface="Helvetica" panose="00000500000000000000" pitchFamily="50" charset="0"/>
              </a:rPr>
              <a:t>возможен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 формат домашних заданий.</a:t>
            </a:r>
          </a:p>
          <a:p>
            <a:pPr marL="0" indent="0" algn="ctr">
              <a:buNone/>
            </a:pP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Преподаватель даёт учащимся задания по рисунку, скульптуре, живописи, композиции, а после сдачи работ устраивает фото-просмотр.</a:t>
            </a:r>
          </a:p>
          <a:p>
            <a:pPr marL="0" indent="0" algn="ctr">
              <a:buNone/>
            </a:pPr>
            <a:endParaRPr lang="ru-RU" dirty="0">
              <a:latin typeface="Helvetica" panose="00000500000000000000" pitchFamily="50" charset="0"/>
              <a:ea typeface="Helvetica" panose="00000500000000000000" pitchFamily="50" charset="0"/>
            </a:endParaRPr>
          </a:p>
          <a:p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Для самых маленьких возможен формат видеоурока.</a:t>
            </a:r>
          </a:p>
          <a:p>
            <a:pPr marL="0" indent="0" algn="ctr">
              <a:buNone/>
            </a:pPr>
            <a:r>
              <a:rPr lang="ru-RU" dirty="0" smtClean="0">
                <a:latin typeface="Helvetica" panose="00000500000000000000" pitchFamily="50" charset="0"/>
                <a:ea typeface="Helvetica" panose="00000500000000000000" pitchFamily="50" charset="0"/>
              </a:rPr>
              <a:t>Педагог </a:t>
            </a:r>
            <a:r>
              <a:rPr lang="ru-RU" dirty="0">
                <a:latin typeface="Helvetica" panose="00000500000000000000" pitchFamily="50" charset="0"/>
                <a:ea typeface="Helvetica" panose="00000500000000000000" pitchFamily="50" charset="0"/>
              </a:rPr>
              <a:t>демонстрирует ученикам технику исполнения, записывает процесс выполнения работы на видео.</a:t>
            </a:r>
          </a:p>
        </p:txBody>
      </p:sp>
    </p:spTree>
    <p:extLst>
      <p:ext uri="{BB962C8B-B14F-4D97-AF65-F5344CB8AC3E}">
        <p14:creationId xmlns:p14="http://schemas.microsoft.com/office/powerpoint/2010/main" val="30691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435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Helvetica</vt:lpstr>
      <vt:lpstr>Trebuchet MS</vt:lpstr>
      <vt:lpstr>Wingdings</vt:lpstr>
      <vt:lpstr>Wingdings 3</vt:lpstr>
      <vt:lpstr>Аспект</vt:lpstr>
      <vt:lpstr>ДИСТАНЦИОННОЕ ОБУЧЕНИЕ</vt:lpstr>
      <vt:lpstr>Что такое дистанционное обучение?</vt:lpstr>
      <vt:lpstr>Что такое видеоконференция?</vt:lpstr>
      <vt:lpstr>Важно помнить!</vt:lpstr>
      <vt:lpstr>Программы приложения и мессенджеры</vt:lpstr>
      <vt:lpstr>С чего начать?</vt:lpstr>
      <vt:lpstr>Групповые занятия по теоретическим дисциплинам</vt:lpstr>
      <vt:lpstr>Групповые занятия по хореографии</vt:lpstr>
      <vt:lpstr>Групповые занятия художественного отделения  и отделения декоративно-прикладное искусство </vt:lpstr>
      <vt:lpstr>Продуктивной работы!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/>
  <cp:lastModifiedBy>Пользователь</cp:lastModifiedBy>
  <cp:revision>25</cp:revision>
  <dcterms:created xsi:type="dcterms:W3CDTF">2020-03-23T06:59:05Z</dcterms:created>
  <dcterms:modified xsi:type="dcterms:W3CDTF">2020-05-06T22:05:15Z</dcterms:modified>
</cp:coreProperties>
</file>